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66" r:id="rId3"/>
    <p:sldId id="256" r:id="rId4"/>
    <p:sldId id="258" r:id="rId5"/>
    <p:sldId id="259" r:id="rId6"/>
    <p:sldId id="263" r:id="rId7"/>
    <p:sldId id="260" r:id="rId8"/>
    <p:sldId id="261" r:id="rId9"/>
    <p:sldId id="264" r:id="rId10"/>
    <p:sldId id="262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D1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75527-9E34-4E2B-B540-1A17EA903CFE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25B10-C290-4E28-9103-C9755BCA71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365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Title, EQ for </a:t>
            </a:r>
            <a:r>
              <a:rPr lang="en-US" i="1" dirty="0" smtClean="0"/>
              <a:t>Paul Revere’s Ride</a:t>
            </a:r>
            <a:r>
              <a:rPr lang="en-US" dirty="0" smtClean="0"/>
              <a:t>, EQ for </a:t>
            </a:r>
            <a:r>
              <a:rPr lang="en-US" i="1" dirty="0" smtClean="0"/>
              <a:t>Character Quilt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25B10-C290-4E28-9103-C9755BCA71D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Paul Revere’s Ride sequence picture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25B10-C290-4E28-9103-C9755BCA71D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Paul Revere’s Ride sequence picture 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25B10-C290-4E28-9103-C9755BCA71D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Paul Revere’s Ride sequence picture 3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25B10-C290-4E28-9103-C9755BCA71D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Paul Revere’s Ride sequence picture 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25B10-C290-4E28-9103-C9755BCA71D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Paul Revere’s Ride sequence picture 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25B10-C290-4E28-9103-C9755BCA71D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Paul Revere’s Ride sequence picture 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25B10-C290-4E28-9103-C9755BCA71D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3C3D-3D0B-4A2E-984C-B60E09D24A6D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E1C0-29FA-461C-AD74-C1DC11FA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3C3D-3D0B-4A2E-984C-B60E09D24A6D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E1C0-29FA-461C-AD74-C1DC11FA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3C3D-3D0B-4A2E-984C-B60E09D24A6D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E1C0-29FA-461C-AD74-C1DC11FA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3C3D-3D0B-4A2E-984C-B60E09D24A6D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E1C0-29FA-461C-AD74-C1DC11FA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3C3D-3D0B-4A2E-984C-B60E09D24A6D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E1C0-29FA-461C-AD74-C1DC11FA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3C3D-3D0B-4A2E-984C-B60E09D24A6D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E1C0-29FA-461C-AD74-C1DC11FA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3C3D-3D0B-4A2E-984C-B60E09D24A6D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E1C0-29FA-461C-AD74-C1DC11FA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3C3D-3D0B-4A2E-984C-B60E09D24A6D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E1C0-29FA-461C-AD74-C1DC11FA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3C3D-3D0B-4A2E-984C-B60E09D24A6D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E1C0-29FA-461C-AD74-C1DC11FA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3C3D-3D0B-4A2E-984C-B60E09D24A6D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E1C0-29FA-461C-AD74-C1DC11FA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3C3D-3D0B-4A2E-984C-B60E09D24A6D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E1C0-29FA-461C-AD74-C1DC11FA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C3C3D-3D0B-4A2E-984C-B60E09D24A6D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FE1C0-29FA-461C-AD74-C1DC11FA3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SRO7ZucFAvA" TargetMode="External"/><Relationship Id="rId2" Type="http://schemas.openxmlformats.org/officeDocument/2006/relationships/hyperlink" Target="http://www.google.com/search?hl=en&amp;q=Paul+Revere&amp;gs_sm=e&amp;gs_upl=738l4001l0l4622l11l8l0l0l0l0l0l0ll0l0&amp;bav=on.2,or.r_gc.r_pw.&amp;biw=1280&amp;bih=829&amp;um=1&amp;ie=UTF-8&amp;tbm=isch&amp;source=og&amp;sa=N&amp;tab=w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D1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7772400" cy="1470025"/>
          </a:xfrm>
        </p:spPr>
        <p:txBody>
          <a:bodyPr/>
          <a:lstStyle/>
          <a:p>
            <a:r>
              <a:rPr lang="en-US" b="1" dirty="0" smtClean="0">
                <a:latin typeface="Papyrus" pitchFamily="66" charset="0"/>
              </a:rPr>
              <a:t>Paul Revere’s Midnight Ride</a:t>
            </a:r>
            <a:endParaRPr lang="en-US" b="1" dirty="0">
              <a:latin typeface="Papyru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517671"/>
            <a:ext cx="6400800" cy="1752600"/>
          </a:xfrm>
        </p:spPr>
        <p:txBody>
          <a:bodyPr/>
          <a:lstStyle/>
          <a:p>
            <a:r>
              <a:rPr lang="en-US" b="1" dirty="0" smtClean="0">
                <a:latin typeface="Papyrus" pitchFamily="66" charset="0"/>
              </a:rPr>
              <a:t>Miss. </a:t>
            </a:r>
            <a:r>
              <a:rPr lang="en-US" b="1" dirty="0" err="1" smtClean="0">
                <a:latin typeface="Papyrus" pitchFamily="66" charset="0"/>
              </a:rPr>
              <a:t>Housley</a:t>
            </a:r>
            <a:endParaRPr lang="en-US" b="1" dirty="0" smtClean="0">
              <a:latin typeface="Papyrus" pitchFamily="66" charset="0"/>
            </a:endParaRPr>
          </a:p>
          <a:p>
            <a:r>
              <a:rPr lang="en-US" b="1" dirty="0" smtClean="0">
                <a:latin typeface="Papyrus" pitchFamily="66" charset="0"/>
              </a:rPr>
              <a:t>September 21, 2011</a:t>
            </a:r>
            <a:endParaRPr lang="en-US" b="1" dirty="0">
              <a:latin typeface="Papyru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313" y="2209800"/>
            <a:ext cx="928687" cy="1841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5834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4476" y="245963"/>
            <a:ext cx="4862322" cy="615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D1BA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8D1BA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Papyrus" pitchFamily="66" charset="0"/>
              </a:rPr>
              <a:t>Resources</a:t>
            </a:r>
            <a:endParaRPr lang="en-US" b="1" dirty="0">
              <a:solidFill>
                <a:schemeClr val="bg2">
                  <a:lumMod val="25000"/>
                </a:schemeClr>
              </a:solidFill>
              <a:latin typeface="Papyru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E8D1BA"/>
          </a:solidFill>
        </p:spPr>
        <p:txBody>
          <a:bodyPr/>
          <a:lstStyle/>
          <a:p>
            <a:r>
              <a:rPr lang="en-US" dirty="0" smtClean="0">
                <a:latin typeface="Papyrus" pitchFamily="66" charset="0"/>
                <a:hlinkClick r:id="rId2"/>
              </a:rPr>
              <a:t>Google Images </a:t>
            </a:r>
            <a:endParaRPr lang="en-US" dirty="0" smtClean="0">
              <a:latin typeface="Papyrus" pitchFamily="66" charset="0"/>
            </a:endParaRPr>
          </a:p>
          <a:p>
            <a:r>
              <a:rPr lang="en-US" dirty="0" smtClean="0">
                <a:latin typeface="Papyrus" pitchFamily="66" charset="0"/>
              </a:rPr>
              <a:t>Up with People- Ride of Paul Revere </a:t>
            </a:r>
            <a:r>
              <a:rPr lang="en-US" dirty="0" smtClean="0">
                <a:latin typeface="Papyrus" pitchFamily="66" charset="0"/>
                <a:hlinkClick r:id="rId3"/>
              </a:rPr>
              <a:t>http://www.youtube.com/watch?v=SRO7ZucFAvA</a:t>
            </a:r>
            <a:r>
              <a:rPr lang="en-US" dirty="0" smtClean="0">
                <a:latin typeface="Papyrus" pitchFamily="66" charset="0"/>
              </a:rPr>
              <a:t> </a:t>
            </a:r>
            <a:endParaRPr lang="en-US" dirty="0">
              <a:latin typeface="Papyru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287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solidFill>
            <a:srgbClr val="E8D1BA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600" b="1" u="sng" dirty="0" smtClean="0"/>
              <a:t>Georgia Performance Standards </a:t>
            </a:r>
          </a:p>
          <a:p>
            <a:r>
              <a:rPr lang="en-US" sz="2600" b="1" dirty="0" smtClean="0"/>
              <a:t>SS3H2</a:t>
            </a:r>
            <a:r>
              <a:rPr lang="en-US" sz="2600" b="1" dirty="0"/>
              <a:t>:</a:t>
            </a:r>
            <a:r>
              <a:rPr lang="en-US" sz="2600" dirty="0"/>
              <a:t> The student will discuss the lives of Americans who expanded people’s rights and freedoms in a democracy.</a:t>
            </a:r>
          </a:p>
          <a:p>
            <a:pPr marL="0" lvl="0" indent="0">
              <a:buNone/>
            </a:pPr>
            <a:r>
              <a:rPr lang="en-US" sz="2600" dirty="0" smtClean="0"/>
              <a:t>	a. Paul </a:t>
            </a:r>
            <a:r>
              <a:rPr lang="en-US" sz="2600" dirty="0"/>
              <a:t>Revere (independence</a:t>
            </a:r>
            <a:r>
              <a:rPr lang="en-US" sz="2600" dirty="0" smtClean="0"/>
              <a:t>)</a:t>
            </a:r>
          </a:p>
          <a:p>
            <a:pPr marL="0" lv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b="1" u="sng" dirty="0" smtClean="0"/>
              <a:t>National Standards</a:t>
            </a:r>
            <a:endParaRPr lang="en-US" sz="2600" u="sng" dirty="0"/>
          </a:p>
          <a:p>
            <a:r>
              <a:rPr lang="en-US" sz="2600" b="1" dirty="0"/>
              <a:t>NSS-USH.K-4.3:</a:t>
            </a:r>
            <a:r>
              <a:rPr lang="en-US" sz="2600" dirty="0"/>
              <a:t> The history of the United States: Democratic principles and values and the people from many cultures who contributed to its cultural, economic, and political heritage.</a:t>
            </a:r>
          </a:p>
          <a:p>
            <a:pPr marL="0" indent="0">
              <a:buNone/>
            </a:pPr>
            <a:r>
              <a:rPr lang="en-US" sz="2600" dirty="0" smtClean="0"/>
              <a:t>	a. Understands </a:t>
            </a:r>
            <a:r>
              <a:rPr lang="en-US" sz="2600" dirty="0"/>
              <a:t>how democratic values came to be, </a:t>
            </a:r>
            <a:r>
              <a:rPr lang="en-US" sz="2600" dirty="0" smtClean="0"/>
              <a:t>	and 	how </a:t>
            </a:r>
            <a:r>
              <a:rPr lang="en-US" sz="2600" dirty="0"/>
              <a:t>they have been exemplified by people, </a:t>
            </a:r>
            <a:r>
              <a:rPr lang="en-US" sz="2600" dirty="0" smtClean="0"/>
              <a:t>events</a:t>
            </a:r>
            <a:r>
              <a:rPr lang="en-US" sz="2600" dirty="0"/>
              <a:t>, and </a:t>
            </a:r>
            <a:r>
              <a:rPr lang="en-US" sz="2600" dirty="0" smtClean="0"/>
              <a:t>symbols.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b="1" u="sng" dirty="0" smtClean="0"/>
              <a:t>National Education Technology Standards</a:t>
            </a:r>
          </a:p>
          <a:p>
            <a:r>
              <a:rPr lang="en-US" sz="2600" dirty="0" smtClean="0"/>
              <a:t>Standard 3: Students </a:t>
            </a:r>
            <a:r>
              <a:rPr lang="en-US" sz="2600" dirty="0"/>
              <a:t>apply digital tools to gather, evaluate, and use information. Students: b. locate, organize, analyze, evaluate, synthesize, and ethically use information from a variety of sources and media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Standard 4: Students </a:t>
            </a:r>
            <a:r>
              <a:rPr lang="en-US" sz="2600" dirty="0"/>
              <a:t>use critical thinking skills to plan and conduct research, manage projects, solve problems, and make informed decisions using appropriate digital tools and resources. Students: b. plan and manage activities to develop a solution or complete a project.</a:t>
            </a:r>
            <a:endParaRPr lang="en-US" sz="2600" b="1" u="sng" dirty="0" smtClean="0"/>
          </a:p>
          <a:p>
            <a:pPr marL="0" indent="0">
              <a:buNone/>
            </a:pP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406385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72200" y="2971800"/>
            <a:ext cx="2667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Papyrus" pitchFamily="66" charset="0"/>
              </a:rPr>
              <a:t>Paul Revere’s Ride</a:t>
            </a:r>
            <a:endParaRPr lang="en-US" b="1" dirty="0">
              <a:latin typeface="Papyru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0"/>
            <a:ext cx="327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Papyrus" pitchFamily="66" charset="0"/>
              </a:rPr>
              <a:t>Paul Revere</a:t>
            </a:r>
            <a:endParaRPr lang="en-US" sz="4400" b="1" dirty="0">
              <a:latin typeface="Papyru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4114800"/>
            <a:ext cx="2057400" cy="2592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105400" y="4876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Papyrus" pitchFamily="66" charset="0"/>
              </a:rPr>
              <a:t>Character Traits</a:t>
            </a:r>
            <a:endParaRPr lang="en-US" b="1" dirty="0">
              <a:latin typeface="Papyrus" pitchFamily="66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/>
          <a:srcRect l="26743" t="4213" r="26373" b="4497"/>
          <a:stretch>
            <a:fillRect/>
          </a:stretch>
        </p:blipFill>
        <p:spPr bwMode="auto">
          <a:xfrm>
            <a:off x="152400" y="1447800"/>
            <a:ext cx="685800" cy="178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66800" y="1600200"/>
            <a:ext cx="1714119" cy="1152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/>
          <a:srcRect t="2000" b="18000"/>
          <a:stretch>
            <a:fillRect/>
          </a:stretch>
        </p:blipFill>
        <p:spPr bwMode="auto">
          <a:xfrm>
            <a:off x="2971800" y="1427480"/>
            <a:ext cx="1447800" cy="154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0" y="1411319"/>
            <a:ext cx="1181507" cy="1560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620000" y="1295400"/>
            <a:ext cx="1295400" cy="1639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926887" y="1504034"/>
            <a:ext cx="702513" cy="1010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10"/>
          <a:srcRect l="4918" t="4103" r="6550" b="5641"/>
          <a:stretch>
            <a:fillRect/>
          </a:stretch>
        </p:blipFill>
        <p:spPr bwMode="auto">
          <a:xfrm>
            <a:off x="6629400" y="1828800"/>
            <a:ext cx="87283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Rectangle 14"/>
          <p:cNvSpPr/>
          <p:nvPr/>
        </p:nvSpPr>
        <p:spPr>
          <a:xfrm>
            <a:off x="0" y="762000"/>
            <a:ext cx="6019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Papyrus" pitchFamily="66" charset="0"/>
              </a:rPr>
              <a:t>What things did Paul Revere do to help in the independence movement to bring about rights and freedoms in democracy?</a:t>
            </a:r>
            <a:endParaRPr lang="en-US" dirty="0">
              <a:latin typeface="Papyru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3505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Papyrus" pitchFamily="66" charset="0"/>
              </a:rPr>
              <a:t>What qualities did Paul Revere possess that made him a hero of democracy?</a:t>
            </a:r>
            <a:endParaRPr lang="en-US" dirty="0">
              <a:latin typeface="Papyru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43400" y="3962400"/>
            <a:ext cx="22860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Papyrus" pitchFamily="66" charset="0"/>
              </a:rPr>
              <a:t>Patriot</a:t>
            </a:r>
            <a:r>
              <a:rPr lang="en-US" dirty="0" smtClean="0">
                <a:latin typeface="Papyrus" pitchFamily="66" charset="0"/>
              </a:rPr>
              <a:t> </a:t>
            </a:r>
          </a:p>
          <a:p>
            <a:r>
              <a:rPr lang="en-US" dirty="0" smtClean="0">
                <a:latin typeface="Papyrus" pitchFamily="66" charset="0"/>
              </a:rPr>
              <a:t>Loyal to his country.</a:t>
            </a:r>
            <a:endParaRPr lang="en-US" dirty="0">
              <a:latin typeface="Papyru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43400" y="5562600"/>
            <a:ext cx="19812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Papyrus" pitchFamily="66" charset="0"/>
              </a:rPr>
              <a:t>Brave</a:t>
            </a:r>
          </a:p>
          <a:p>
            <a:pPr algn="ctr"/>
            <a:r>
              <a:rPr lang="en-US" dirty="0" smtClean="0">
                <a:latin typeface="Papyrus" pitchFamily="66" charset="0"/>
              </a:rPr>
              <a:t>Because he fought for liberty.</a:t>
            </a:r>
            <a:endParaRPr lang="en-US" dirty="0">
              <a:latin typeface="Papyru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15200" y="4800600"/>
            <a:ext cx="1600200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Papyrus" pitchFamily="66" charset="0"/>
              </a:rPr>
              <a:t>Diligent</a:t>
            </a:r>
          </a:p>
          <a:p>
            <a:pPr algn="ctr"/>
            <a:r>
              <a:rPr lang="en-US" dirty="0" smtClean="0">
                <a:latin typeface="Papyrus" pitchFamily="66" charset="0"/>
              </a:rPr>
              <a:t>In standing up for his beliefs about freedom.</a:t>
            </a:r>
            <a:endParaRPr lang="en-US" dirty="0">
              <a:latin typeface="Papyru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457200"/>
            <a:ext cx="38922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latin typeface="Papyrus" pitchFamily="66" charset="0"/>
              </a:rPr>
              <a:t>Paul Revere</a:t>
            </a:r>
            <a:endParaRPr lang="en-US" sz="5400" b="1" dirty="0">
              <a:latin typeface="Papyru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1981200"/>
            <a:ext cx="2066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Papyrus" pitchFamily="66" charset="0"/>
              </a:rPr>
              <a:t>Paul Revere’s Ride</a:t>
            </a:r>
            <a:endParaRPr lang="en-US" b="1" dirty="0">
              <a:latin typeface="Papyru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4038600"/>
            <a:ext cx="19287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Papyrus" pitchFamily="66" charset="0"/>
              </a:rPr>
              <a:t>Character Traits</a:t>
            </a:r>
            <a:endParaRPr lang="en-US" b="1" dirty="0">
              <a:latin typeface="Papyru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25908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Papyrus" pitchFamily="66" charset="0"/>
              </a:rPr>
              <a:t>What things did Paul Revere do to help in the independence movement to bring about rights and freedoms in democracy?</a:t>
            </a:r>
            <a:endParaRPr lang="en-US" dirty="0">
              <a:latin typeface="Papyru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4876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Papyrus" pitchFamily="66" charset="0"/>
              </a:rPr>
              <a:t>What qualities did Paul Revere possess that made him a hero of democracy?</a:t>
            </a:r>
            <a:endParaRPr lang="en-US" dirty="0">
              <a:latin typeface="Papyru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 l="26743" t="4213" r="26373" b="4497"/>
          <a:stretch>
            <a:fillRect/>
          </a:stretch>
        </p:blipFill>
        <p:spPr bwMode="auto">
          <a:xfrm rot="5400000">
            <a:off x="2842844" y="-785446"/>
            <a:ext cx="3458309" cy="8991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685800"/>
            <a:ext cx="781659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 t="2000" b="18000"/>
          <a:stretch>
            <a:fillRect/>
          </a:stretch>
        </p:blipFill>
        <p:spPr bwMode="auto">
          <a:xfrm>
            <a:off x="1676400" y="228600"/>
            <a:ext cx="5910263" cy="6304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125083"/>
            <a:ext cx="4924696" cy="6504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37972"/>
            <a:ext cx="3276600" cy="4713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4"/>
          <a:srcRect l="4918" t="4103" r="6550" b="5641"/>
          <a:stretch>
            <a:fillRect/>
          </a:stretch>
        </p:blipFill>
        <p:spPr bwMode="auto">
          <a:xfrm>
            <a:off x="4419600" y="1904999"/>
            <a:ext cx="3733800" cy="456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209</Words>
  <Application>Microsoft Office PowerPoint</Application>
  <PresentationFormat>On-screen Show (4:3)</PresentationFormat>
  <Paragraphs>47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Paul Revere’s Midnight Ride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UserNoPassword</dc:creator>
  <cp:lastModifiedBy>jcboe</cp:lastModifiedBy>
  <cp:revision>27</cp:revision>
  <dcterms:created xsi:type="dcterms:W3CDTF">2011-09-03T13:30:36Z</dcterms:created>
  <dcterms:modified xsi:type="dcterms:W3CDTF">2013-11-03T19:16:18Z</dcterms:modified>
</cp:coreProperties>
</file>